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68" r:id="rId19"/>
    <p:sldId id="270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C733-EE1C-4BFE-B6A9-C017C6F53D5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8DF1-759C-468E-95ED-4E7D6A02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Psalm 11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27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8603672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Psalms 11.4c-5</a:t>
            </a:r>
          </a:p>
          <a:p>
            <a:r>
              <a:rPr lang="en-US" sz="3000" dirty="0" smtClean="0"/>
              <a:t>[David responds] </a:t>
            </a:r>
          </a:p>
          <a:p>
            <a:r>
              <a:rPr lang="en-US" sz="3000" dirty="0" smtClean="0"/>
              <a:t>His eyes see, his eyelids examine the sons of mankind.</a:t>
            </a:r>
          </a:p>
          <a:p>
            <a:r>
              <a:rPr lang="en-US" sz="3000" dirty="0" smtClean="0"/>
              <a:t>Yahweh examines the righteous and the wicked.</a:t>
            </a:r>
          </a:p>
          <a:p>
            <a:r>
              <a:rPr lang="en-US" sz="3000" dirty="0" smtClean="0"/>
              <a:t>His soul hates the one who loves wrongdoing.</a:t>
            </a:r>
          </a:p>
        </p:txBody>
      </p:sp>
    </p:spTree>
    <p:extLst>
      <p:ext uri="{BB962C8B-B14F-4D97-AF65-F5344CB8AC3E}">
        <p14:creationId xmlns:p14="http://schemas.microsoft.com/office/powerpoint/2010/main" val="32567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7169726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Psalms 11.6</a:t>
            </a:r>
          </a:p>
          <a:p>
            <a:r>
              <a:rPr lang="en-US" sz="3000" dirty="0" smtClean="0"/>
              <a:t>[David responds] </a:t>
            </a:r>
          </a:p>
          <a:p>
            <a:r>
              <a:rPr lang="en-US" sz="3000" dirty="0" smtClean="0"/>
              <a:t>May he cause it to rain snares on the wicked!</a:t>
            </a:r>
          </a:p>
          <a:p>
            <a:r>
              <a:rPr lang="en-US" sz="3000" dirty="0" smtClean="0"/>
              <a:t>Fire and brimstone and raging wind </a:t>
            </a:r>
          </a:p>
          <a:p>
            <a:r>
              <a:rPr lang="en-US" sz="3000" dirty="0" smtClean="0"/>
              <a:t>are the portion of their cup.</a:t>
            </a:r>
          </a:p>
        </p:txBody>
      </p:sp>
    </p:spTree>
    <p:extLst>
      <p:ext uri="{BB962C8B-B14F-4D97-AF65-F5344CB8AC3E}">
        <p14:creationId xmlns:p14="http://schemas.microsoft.com/office/powerpoint/2010/main" val="22961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4582390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Psalms 11.7</a:t>
            </a:r>
          </a:p>
          <a:p>
            <a:r>
              <a:rPr lang="en-US" sz="3000" dirty="0" smtClean="0"/>
              <a:t>[David responds] </a:t>
            </a:r>
          </a:p>
          <a:p>
            <a:r>
              <a:rPr lang="en-US" sz="3000" dirty="0" smtClean="0"/>
              <a:t>For Yahweh is righteous.  </a:t>
            </a:r>
          </a:p>
          <a:p>
            <a:r>
              <a:rPr lang="en-US" sz="3000" dirty="0" smtClean="0"/>
              <a:t>He loves righteous deeds.</a:t>
            </a:r>
          </a:p>
          <a:p>
            <a:r>
              <a:rPr lang="en-US" sz="3000" dirty="0" smtClean="0"/>
              <a:t>The upright will see his face. </a:t>
            </a:r>
          </a:p>
        </p:txBody>
      </p:sp>
    </p:spTree>
    <p:extLst>
      <p:ext uri="{BB962C8B-B14F-4D97-AF65-F5344CB8AC3E}">
        <p14:creationId xmlns:p14="http://schemas.microsoft.com/office/powerpoint/2010/main" val="8264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6387920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Suffering</a:t>
            </a:r>
          </a:p>
          <a:p>
            <a:endParaRPr lang="en-US" sz="3000" b="1" dirty="0" smtClean="0"/>
          </a:p>
          <a:p>
            <a:r>
              <a:rPr lang="en-US" sz="3000" dirty="0"/>
              <a:t>2 Timothy 3.12 </a:t>
            </a:r>
            <a:r>
              <a:rPr lang="en-US" sz="3000" dirty="0" smtClean="0"/>
              <a:t>NET:  </a:t>
            </a:r>
          </a:p>
          <a:p>
            <a:r>
              <a:rPr lang="en-US" sz="3000" dirty="0" smtClean="0"/>
              <a:t>Now </a:t>
            </a:r>
            <a:r>
              <a:rPr lang="en-US" sz="3000" dirty="0"/>
              <a:t>in fact all who want to live godly lives in Christ Jesus will be persecuted</a:t>
            </a:r>
            <a:r>
              <a:rPr lang="en-US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1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7147774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Mosaic Covenant</a:t>
            </a:r>
            <a:r>
              <a:rPr lang="en-US" sz="3000" b="1" dirty="0">
                <a:solidFill>
                  <a:srgbClr val="FF0000"/>
                </a:solidFill>
              </a:rPr>
              <a:t>: 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Israel was to </a:t>
            </a:r>
            <a:r>
              <a:rPr lang="en-US" sz="3000" dirty="0"/>
              <a:t>reflect God’s character and represent God to the </a:t>
            </a:r>
            <a:r>
              <a:rPr lang="en-US" sz="3000" dirty="0" smtClean="0"/>
              <a:t>nations. 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The </a:t>
            </a:r>
            <a:r>
              <a:rPr lang="en-US" sz="3000" dirty="0"/>
              <a:t>king of Israel was God’s anointed representative </a:t>
            </a:r>
            <a:r>
              <a:rPr lang="en-US" sz="3000" dirty="0" smtClean="0"/>
              <a:t>over </a:t>
            </a:r>
            <a:r>
              <a:rPr lang="en-US" sz="3000" dirty="0"/>
              <a:t>all the world.  </a:t>
            </a:r>
            <a:endParaRPr lang="en-US" sz="3000" dirty="0" smtClean="0"/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To be against </a:t>
            </a:r>
            <a:r>
              <a:rPr lang="en-US" sz="3000" dirty="0"/>
              <a:t>David was </a:t>
            </a:r>
            <a:r>
              <a:rPr lang="en-US" sz="3000" dirty="0" smtClean="0"/>
              <a:t>to be </a:t>
            </a:r>
            <a:r>
              <a:rPr lang="en-US" sz="3000" dirty="0"/>
              <a:t>against </a:t>
            </a:r>
            <a:r>
              <a:rPr lang="en-US" sz="3000" dirty="0" smtClean="0"/>
              <a:t>God. 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David could </a:t>
            </a:r>
            <a:r>
              <a:rPr lang="en-US" sz="3000" dirty="0"/>
              <a:t>act for God, </a:t>
            </a:r>
            <a:r>
              <a:rPr lang="en-US" sz="3000" dirty="0" smtClean="0"/>
              <a:t>so </a:t>
            </a:r>
            <a:r>
              <a:rPr lang="en-US" sz="3000" dirty="0"/>
              <a:t>had the right to seek divine punishment on the </a:t>
            </a:r>
            <a:r>
              <a:rPr lang="en-US" sz="3000" dirty="0" smtClean="0"/>
              <a:t>wicked.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07530" y="374024"/>
            <a:ext cx="2023055" cy="6109952"/>
            <a:chOff x="76200" y="381000"/>
            <a:chExt cx="1752600" cy="5867400"/>
          </a:xfrm>
          <a:solidFill>
            <a:schemeClr val="accent1">
              <a:lumMod val="75000"/>
            </a:schemeClr>
          </a:solidFill>
        </p:grpSpPr>
        <p:grpSp>
          <p:nvGrpSpPr>
            <p:cNvPr id="5" name="Group 10"/>
            <p:cNvGrpSpPr/>
            <p:nvPr/>
          </p:nvGrpSpPr>
          <p:grpSpPr>
            <a:xfrm>
              <a:off x="76200" y="381000"/>
              <a:ext cx="1752600" cy="5867400"/>
              <a:chOff x="304800" y="381000"/>
              <a:chExt cx="1752600" cy="5867400"/>
            </a:xfrm>
            <a:grpFill/>
          </p:grpSpPr>
          <p:sp>
            <p:nvSpPr>
              <p:cNvPr id="10" name="Oval 9"/>
              <p:cNvSpPr/>
              <p:nvPr/>
            </p:nvSpPr>
            <p:spPr>
              <a:xfrm>
                <a:off x="304800" y="381000"/>
                <a:ext cx="1752600" cy="1752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chemeClr val="bg1"/>
                    </a:solidFill>
                  </a:rPr>
                  <a:t>God</a:t>
                </a:r>
                <a:endParaRPr lang="en-US" sz="3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04800" y="2438400"/>
                <a:ext cx="1752600" cy="1752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chemeClr val="bg1"/>
                    </a:solidFill>
                  </a:rPr>
                  <a:t>Israel</a:t>
                </a:r>
                <a:endParaRPr lang="en-US" sz="3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4800" y="4495800"/>
                <a:ext cx="1752600" cy="1752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chemeClr val="bg1"/>
                    </a:solidFill>
                  </a:rPr>
                  <a:t>Nations</a:t>
                </a:r>
                <a:endParaRPr lang="en-US" sz="3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09600" y="2438400"/>
                <a:ext cx="11430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rgbClr val="FFFF00"/>
                    </a:solidFill>
                  </a:rPr>
                  <a:t>King</a:t>
                </a:r>
                <a:endParaRPr lang="en-US" sz="3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838200" y="2133600"/>
              <a:ext cx="2286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38200" y="4191000"/>
              <a:ext cx="2286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2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7010400" cy="5863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New Covenant</a:t>
            </a:r>
            <a:r>
              <a:rPr lang="en-US" sz="3000" b="1" dirty="0">
                <a:solidFill>
                  <a:srgbClr val="FF0000"/>
                </a:solidFill>
              </a:rPr>
              <a:t>: 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The church </a:t>
            </a:r>
            <a:r>
              <a:rPr lang="en-US" sz="3000" dirty="0" smtClean="0"/>
              <a:t>is </a:t>
            </a:r>
            <a:r>
              <a:rPr lang="en-US" sz="3000" dirty="0"/>
              <a:t>to reflect God’s character and represent God as his </a:t>
            </a:r>
            <a:r>
              <a:rPr lang="en-US" sz="3000" dirty="0" smtClean="0"/>
              <a:t>ambassadors.  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Rather than ruling </a:t>
            </a:r>
            <a:r>
              <a:rPr lang="en-US" sz="3000" dirty="0"/>
              <a:t>in authority, </a:t>
            </a:r>
            <a:r>
              <a:rPr lang="en-US" sz="3000" dirty="0" smtClean="0"/>
              <a:t>we exhibit </a:t>
            </a:r>
            <a:r>
              <a:rPr lang="en-US" sz="3000" dirty="0"/>
              <a:t>grace and love as we share the gospel </a:t>
            </a:r>
            <a:r>
              <a:rPr lang="en-US" sz="3000" dirty="0" smtClean="0"/>
              <a:t>to invite people </a:t>
            </a:r>
            <a:r>
              <a:rPr lang="en-US" sz="3000" dirty="0"/>
              <a:t>to accept </a:t>
            </a:r>
            <a:r>
              <a:rPr lang="en-US" sz="3000" dirty="0" smtClean="0"/>
              <a:t>salvation in Christ.  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W</a:t>
            </a:r>
            <a:r>
              <a:rPr lang="en-US" sz="3000" dirty="0" smtClean="0"/>
              <a:t>hile we long </a:t>
            </a:r>
            <a:r>
              <a:rPr lang="en-US" sz="3000" dirty="0"/>
              <a:t>for God’s deliverance </a:t>
            </a:r>
            <a:r>
              <a:rPr lang="en-US" sz="3000" dirty="0" smtClean="0"/>
              <a:t>and his justice </a:t>
            </a:r>
            <a:r>
              <a:rPr lang="en-US" sz="3000" dirty="0"/>
              <a:t>when Christ returns, we are to pray for </a:t>
            </a:r>
            <a:r>
              <a:rPr lang="en-US" sz="3000" dirty="0" smtClean="0"/>
              <a:t>our enemies</a:t>
            </a:r>
            <a:r>
              <a:rPr lang="en-US" sz="3000" dirty="0"/>
              <a:t>, not </a:t>
            </a:r>
            <a:r>
              <a:rPr lang="en-US" sz="3000" dirty="0" smtClean="0"/>
              <a:t>for their </a:t>
            </a:r>
            <a:r>
              <a:rPr lang="en-US" sz="3000" dirty="0"/>
              <a:t>destruction</a:t>
            </a:r>
            <a:r>
              <a:rPr lang="en-US" sz="3000" dirty="0" smtClean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07530" y="374024"/>
            <a:ext cx="2023055" cy="6109952"/>
            <a:chOff x="76200" y="381000"/>
            <a:chExt cx="1752600" cy="5867400"/>
          </a:xfrm>
          <a:solidFill>
            <a:schemeClr val="accent1">
              <a:lumMod val="75000"/>
            </a:schemeClr>
          </a:solidFill>
        </p:grpSpPr>
        <p:grpSp>
          <p:nvGrpSpPr>
            <p:cNvPr id="15" name="Group 10"/>
            <p:cNvGrpSpPr/>
            <p:nvPr/>
          </p:nvGrpSpPr>
          <p:grpSpPr>
            <a:xfrm>
              <a:off x="76200" y="381000"/>
              <a:ext cx="1752600" cy="5867400"/>
              <a:chOff x="304800" y="381000"/>
              <a:chExt cx="1752600" cy="5867400"/>
            </a:xfrm>
            <a:grpFill/>
          </p:grpSpPr>
          <p:sp>
            <p:nvSpPr>
              <p:cNvPr id="18" name="Oval 17"/>
              <p:cNvSpPr/>
              <p:nvPr/>
            </p:nvSpPr>
            <p:spPr>
              <a:xfrm>
                <a:off x="304800" y="381000"/>
                <a:ext cx="1752600" cy="1752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chemeClr val="bg1"/>
                    </a:solidFill>
                  </a:rPr>
                  <a:t>God</a:t>
                </a:r>
                <a:endParaRPr lang="en-US" sz="3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4800" y="2438400"/>
                <a:ext cx="1752600" cy="1752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chemeClr val="bg1"/>
                    </a:solidFill>
                  </a:rPr>
                  <a:t>Church</a:t>
                </a:r>
                <a:endParaRPr lang="en-US" sz="3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04800" y="4495800"/>
                <a:ext cx="1752600" cy="1752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smtClean="0">
                    <a:solidFill>
                      <a:schemeClr val="bg1"/>
                    </a:solidFill>
                  </a:rPr>
                  <a:t>Peoples</a:t>
                </a:r>
                <a:endParaRPr lang="en-US" sz="3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09600" y="2438400"/>
                <a:ext cx="11430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FF00"/>
                    </a:solidFill>
                  </a:rPr>
                  <a:t>Christ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38200" y="2133600"/>
              <a:ext cx="2286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38200" y="4191000"/>
              <a:ext cx="2286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5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5228823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Physical Retreat  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David’s life shows physical retreat is not always counter to faith and obedience</a:t>
            </a:r>
            <a:r>
              <a:rPr lang="en-US" sz="3000" dirty="0" smtClean="0"/>
              <a:t>.  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We do not have the same promises for physical protection as David had.</a:t>
            </a:r>
          </a:p>
        </p:txBody>
      </p:sp>
    </p:spTree>
    <p:extLst>
      <p:ext uri="{BB962C8B-B14F-4D97-AF65-F5344CB8AC3E}">
        <p14:creationId xmlns:p14="http://schemas.microsoft.com/office/powerpoint/2010/main" val="20174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537049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Wisdom &amp; Revelation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When there is no revelation, carefully apply human reasoning</a:t>
            </a:r>
            <a:r>
              <a:rPr lang="en-US" sz="3000" dirty="0" smtClean="0"/>
              <a:t>.  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When there is revelation from God, act in faith and obedience to that revelation regardless of human reasoning.</a:t>
            </a:r>
          </a:p>
        </p:txBody>
      </p:sp>
    </p:spTree>
    <p:extLst>
      <p:ext uri="{BB962C8B-B14F-4D97-AF65-F5344CB8AC3E}">
        <p14:creationId xmlns:p14="http://schemas.microsoft.com/office/powerpoint/2010/main" val="6931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3999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Human Wisdom of Advisors: 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000" dirty="0" smtClean="0"/>
              <a:t>The situation is hopeless, </a:t>
            </a:r>
            <a:r>
              <a:rPr lang="en-US" sz="3000" dirty="0" smtClean="0"/>
              <a:t>so </a:t>
            </a:r>
            <a:r>
              <a:rPr lang="en-US" sz="3000" dirty="0" smtClean="0"/>
              <a:t>we should flee. </a:t>
            </a:r>
          </a:p>
          <a:p>
            <a:endParaRPr lang="en-US" sz="2000" dirty="0"/>
          </a:p>
          <a:p>
            <a:r>
              <a:rPr lang="en-US" sz="3000" b="1" dirty="0" smtClean="0">
                <a:solidFill>
                  <a:srgbClr val="FF0000"/>
                </a:solidFill>
              </a:rPr>
              <a:t>Biblical Wisdom of David:  </a:t>
            </a:r>
          </a:p>
          <a:p>
            <a:r>
              <a:rPr lang="en-US" sz="3000" dirty="0" smtClean="0"/>
              <a:t>Trust in God’s </a:t>
            </a:r>
            <a:r>
              <a:rPr lang="en-US" sz="3000" dirty="0" smtClean="0"/>
              <a:t>promises and character, so </a:t>
            </a:r>
            <a:r>
              <a:rPr lang="en-US" sz="3000" dirty="0" smtClean="0"/>
              <a:t>stand firm.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3031" y="2650901"/>
            <a:ext cx="8937938" cy="4213537"/>
            <a:chOff x="103031" y="2650901"/>
            <a:chExt cx="8937938" cy="4213537"/>
          </a:xfrm>
        </p:grpSpPr>
        <p:sp>
          <p:nvSpPr>
            <p:cNvPr id="2" name="Oval 1"/>
            <p:cNvSpPr/>
            <p:nvPr/>
          </p:nvSpPr>
          <p:spPr>
            <a:xfrm>
              <a:off x="103031" y="5950039"/>
              <a:ext cx="1854558" cy="8113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/>
                <a:t>You</a:t>
              </a:r>
              <a:endParaRPr lang="en-US" sz="3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69842" y="2650901"/>
              <a:ext cx="1854558" cy="8113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/>
                <a:t>God</a:t>
              </a:r>
              <a:endParaRPr lang="en-US" sz="3000" dirty="0"/>
            </a:p>
          </p:txBody>
        </p:sp>
        <p:sp>
          <p:nvSpPr>
            <p:cNvPr id="3" name="Right Arrow 2"/>
            <p:cNvSpPr/>
            <p:nvPr/>
          </p:nvSpPr>
          <p:spPr>
            <a:xfrm rot="18550875">
              <a:off x="434158" y="4096080"/>
              <a:ext cx="3475149" cy="101743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rgbClr val="FFFF00"/>
                  </a:solidFill>
                </a:rPr>
                <a:t>Walk by Revelation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729954" y="5847007"/>
              <a:ext cx="4915545" cy="101743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rgbClr val="FFFF00"/>
                  </a:solidFill>
                </a:rPr>
                <a:t>Walk by Human Reasoning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645499" y="2650901"/>
              <a:ext cx="2395470" cy="105821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Spiritual</a:t>
              </a:r>
            </a:p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Blessings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45499" y="5743966"/>
              <a:ext cx="2395470" cy="105821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Worldly</a:t>
              </a:r>
            </a:p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Blessings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8" idx="6"/>
            </p:cNvCxnSpPr>
            <p:nvPr/>
          </p:nvCxnSpPr>
          <p:spPr>
            <a:xfrm flipV="1">
              <a:off x="4724400" y="3056585"/>
              <a:ext cx="1766552" cy="1"/>
            </a:xfrm>
            <a:prstGeom prst="straightConnector1">
              <a:avLst/>
            </a:prstGeom>
            <a:ln w="1270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724400" y="3186459"/>
              <a:ext cx="2049887" cy="2413703"/>
            </a:xfrm>
            <a:prstGeom prst="straightConnector1">
              <a:avLst/>
            </a:prstGeom>
            <a:ln w="1270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52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62000"/>
          <a:stretch/>
        </p:blipFill>
        <p:spPr>
          <a:xfrm>
            <a:off x="0" y="0"/>
            <a:ext cx="9144000" cy="2606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" y="0"/>
            <a:ext cx="6671253" cy="2631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Forms of deliverance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God delivers us out of the problem.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God delivers us to endure the problem.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</a:t>
            </a:r>
            <a:r>
              <a:rPr lang="en-US" sz="3000" dirty="0" smtClean="0"/>
              <a:t>God delivers us to Heaven.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031" y="2650901"/>
            <a:ext cx="8937938" cy="4213537"/>
            <a:chOff x="103031" y="2650901"/>
            <a:chExt cx="8937938" cy="4213537"/>
          </a:xfrm>
        </p:grpSpPr>
        <p:sp>
          <p:nvSpPr>
            <p:cNvPr id="5" name="Oval 4"/>
            <p:cNvSpPr/>
            <p:nvPr/>
          </p:nvSpPr>
          <p:spPr>
            <a:xfrm>
              <a:off x="103031" y="5950039"/>
              <a:ext cx="1854558" cy="8113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/>
                <a:t>You</a:t>
              </a:r>
              <a:endParaRPr lang="en-US" sz="3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69842" y="2650901"/>
              <a:ext cx="1854558" cy="8113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/>
                <a:t>God</a:t>
              </a:r>
              <a:endParaRPr lang="en-US" sz="3000" dirty="0"/>
            </a:p>
          </p:txBody>
        </p:sp>
        <p:sp>
          <p:nvSpPr>
            <p:cNvPr id="9" name="Right Arrow 8"/>
            <p:cNvSpPr/>
            <p:nvPr/>
          </p:nvSpPr>
          <p:spPr>
            <a:xfrm rot="18550875">
              <a:off x="434158" y="4096080"/>
              <a:ext cx="3475149" cy="101743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rgbClr val="FFFF00"/>
                  </a:solidFill>
                </a:rPr>
                <a:t>Walk by Revelation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729954" y="5847007"/>
              <a:ext cx="4915545" cy="101743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rgbClr val="FFFF00"/>
                  </a:solidFill>
                </a:rPr>
                <a:t>Walk by Human Reasoning</a:t>
              </a:r>
              <a:endParaRPr lang="en-US" sz="3000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45499" y="2650901"/>
              <a:ext cx="2395470" cy="105821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Spiritual</a:t>
              </a:r>
            </a:p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Blessings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45499" y="5743966"/>
              <a:ext cx="2395470" cy="105821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Worldly</a:t>
              </a:r>
            </a:p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Blessings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 flipV="1">
              <a:off x="4724400" y="3056585"/>
              <a:ext cx="1766552" cy="1"/>
            </a:xfrm>
            <a:prstGeom prst="straightConnector1">
              <a:avLst/>
            </a:prstGeom>
            <a:ln w="1270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724400" y="3186459"/>
              <a:ext cx="2049887" cy="2413703"/>
            </a:xfrm>
            <a:prstGeom prst="straightConnector1">
              <a:avLst/>
            </a:prstGeom>
            <a:ln w="1270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24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 </a:t>
            </a:r>
            <a:r>
              <a:rPr lang="en-US" sz="3000" dirty="0" smtClean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FF0000"/>
                </a:solidFill>
              </a:rPr>
              <a:t>Introduction] </a:t>
            </a:r>
            <a:r>
              <a:rPr lang="en-US" sz="3000" dirty="0" smtClean="0"/>
              <a:t>For </a:t>
            </a:r>
            <a:r>
              <a:rPr lang="en-US" sz="3000" dirty="0"/>
              <a:t>the Director; according to David.</a:t>
            </a:r>
          </a:p>
          <a:p>
            <a:endParaRPr lang="en-US" sz="3000" dirty="0" smtClean="0"/>
          </a:p>
          <a:p>
            <a:r>
              <a:rPr lang="en-US" sz="3000" dirty="0" smtClean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FF0000"/>
                </a:solidFill>
              </a:rPr>
              <a:t>David </a:t>
            </a:r>
            <a:r>
              <a:rPr lang="en-US" sz="3000" dirty="0" smtClean="0">
                <a:solidFill>
                  <a:srgbClr val="FF0000"/>
                </a:solidFill>
              </a:rPr>
              <a:t>speaks]</a:t>
            </a:r>
            <a:r>
              <a:rPr lang="en-US" sz="3000" dirty="0" smtClean="0"/>
              <a:t> I </a:t>
            </a:r>
            <a:r>
              <a:rPr lang="en-US" sz="3000" dirty="0"/>
              <a:t>have taken refuge in Yahweh.</a:t>
            </a:r>
          </a:p>
          <a:p>
            <a:r>
              <a:rPr lang="en-US" sz="3000" dirty="0" smtClean="0"/>
              <a:t>How </a:t>
            </a:r>
            <a:r>
              <a:rPr lang="en-US" sz="3000" dirty="0"/>
              <a:t>can you say to my soul, </a:t>
            </a:r>
            <a:endParaRPr lang="en-US" sz="3000" dirty="0" smtClean="0"/>
          </a:p>
          <a:p>
            <a:r>
              <a:rPr lang="en-US" sz="3000" dirty="0" smtClean="0"/>
              <a:t>“</a:t>
            </a:r>
            <a:r>
              <a:rPr lang="en-US" sz="3000" dirty="0"/>
              <a:t>Flee like a bird to a mountain?”</a:t>
            </a:r>
          </a:p>
          <a:p>
            <a:r>
              <a:rPr lang="en-US" sz="3000" dirty="0"/>
              <a:t> </a:t>
            </a:r>
          </a:p>
          <a:p>
            <a:r>
              <a:rPr lang="en-US" sz="3000" dirty="0" smtClean="0"/>
              <a:t>2 </a:t>
            </a:r>
            <a:r>
              <a:rPr lang="en-US" sz="3000" dirty="0" smtClean="0">
                <a:solidFill>
                  <a:srgbClr val="FF0000"/>
                </a:solidFill>
              </a:rPr>
              <a:t>[Advisors </a:t>
            </a:r>
            <a:r>
              <a:rPr lang="en-US" sz="3000" dirty="0">
                <a:solidFill>
                  <a:srgbClr val="FF0000"/>
                </a:solidFill>
              </a:rPr>
              <a:t>respond</a:t>
            </a:r>
            <a:r>
              <a:rPr lang="en-US" sz="3000" dirty="0" smtClean="0">
                <a:solidFill>
                  <a:srgbClr val="FF0000"/>
                </a:solidFill>
              </a:rPr>
              <a:t>] </a:t>
            </a:r>
            <a:r>
              <a:rPr lang="en-US" sz="3000" dirty="0" smtClean="0"/>
              <a:t>“</a:t>
            </a:r>
            <a:r>
              <a:rPr lang="en-US" sz="3000" dirty="0"/>
              <a:t>Indeed, see!  </a:t>
            </a:r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/>
              <a:t>wicked are bending the bow.</a:t>
            </a:r>
          </a:p>
          <a:p>
            <a:r>
              <a:rPr lang="en-US" sz="3000" dirty="0" smtClean="0"/>
              <a:t>They </a:t>
            </a:r>
            <a:r>
              <a:rPr lang="en-US" sz="3000" dirty="0"/>
              <a:t>have taken aim with their arrow on the bow string,</a:t>
            </a:r>
          </a:p>
          <a:p>
            <a:r>
              <a:rPr lang="en-US" sz="3000" dirty="0" smtClean="0"/>
              <a:t>to </a:t>
            </a:r>
            <a:r>
              <a:rPr lang="en-US" sz="3000" dirty="0"/>
              <a:t>shoot in darkness toward the upright of heart.</a:t>
            </a:r>
          </a:p>
          <a:p>
            <a:r>
              <a:rPr lang="en-US" sz="3000" dirty="0"/>
              <a:t> </a:t>
            </a:r>
          </a:p>
          <a:p>
            <a:r>
              <a:rPr lang="en-US" sz="3000" dirty="0" smtClean="0"/>
              <a:t>3 For </a:t>
            </a:r>
            <a:r>
              <a:rPr lang="en-US" sz="3000" dirty="0"/>
              <a:t>the foundations are ruined.</a:t>
            </a:r>
          </a:p>
          <a:p>
            <a:r>
              <a:rPr lang="en-US" sz="3000" dirty="0" smtClean="0"/>
              <a:t>What </a:t>
            </a:r>
            <a:r>
              <a:rPr lang="en-US" sz="3000" dirty="0"/>
              <a:t>has the righteous person done</a:t>
            </a:r>
            <a:r>
              <a:rPr lang="en-US" sz="3000" dirty="0" smtClean="0"/>
              <a:t>?”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178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" y="0"/>
            <a:ext cx="6426556" cy="2169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Take Refuge in God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T</a:t>
            </a:r>
            <a:r>
              <a:rPr lang="en-US" sz="3000" dirty="0" smtClean="0"/>
              <a:t>urn </a:t>
            </a:r>
            <a:r>
              <a:rPr lang="en-US" sz="3000" dirty="0"/>
              <a:t>to </a:t>
            </a:r>
            <a:r>
              <a:rPr lang="en-US" sz="3000" dirty="0" smtClean="0"/>
              <a:t>God in </a:t>
            </a:r>
            <a:r>
              <a:rPr lang="en-US" sz="3000" dirty="0"/>
              <a:t>prayer and </a:t>
            </a:r>
            <a:r>
              <a:rPr lang="en-US" sz="3000" dirty="0" smtClean="0"/>
              <a:t>depend </a:t>
            </a:r>
            <a:r>
              <a:rPr lang="en-US" sz="3000" dirty="0"/>
              <a:t>on him to sustain us, empower us, and grow us stronger through the </a:t>
            </a:r>
            <a:r>
              <a:rPr lang="en-US" sz="3000" dirty="0" smtClean="0"/>
              <a:t>hardships.</a:t>
            </a:r>
          </a:p>
        </p:txBody>
      </p:sp>
    </p:spTree>
    <p:extLst>
      <p:ext uri="{BB962C8B-B14F-4D97-AF65-F5344CB8AC3E}">
        <p14:creationId xmlns:p14="http://schemas.microsoft.com/office/powerpoint/2010/main" val="19521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" y="0"/>
            <a:ext cx="6426556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Take Refuge in God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T</a:t>
            </a:r>
            <a:r>
              <a:rPr lang="en-US" sz="3000" dirty="0" smtClean="0"/>
              <a:t>urn </a:t>
            </a:r>
            <a:r>
              <a:rPr lang="en-US" sz="3000" dirty="0"/>
              <a:t>to </a:t>
            </a:r>
            <a:r>
              <a:rPr lang="en-US" sz="3000" dirty="0" smtClean="0"/>
              <a:t>God in </a:t>
            </a:r>
            <a:r>
              <a:rPr lang="en-US" sz="3000" dirty="0"/>
              <a:t>prayer and </a:t>
            </a:r>
            <a:r>
              <a:rPr lang="en-US" sz="3000" dirty="0" smtClean="0"/>
              <a:t>depend </a:t>
            </a:r>
            <a:r>
              <a:rPr lang="en-US" sz="3000" dirty="0"/>
              <a:t>on him to sustain us, empower us, and grow us stronger through the </a:t>
            </a:r>
            <a:r>
              <a:rPr lang="en-US" sz="3000" dirty="0" smtClean="0"/>
              <a:t>hardships.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T</a:t>
            </a:r>
            <a:r>
              <a:rPr lang="en-US" sz="3000" dirty="0" smtClean="0"/>
              <a:t>rust in God’s promises, character, power, and justice.</a:t>
            </a:r>
          </a:p>
        </p:txBody>
      </p:sp>
    </p:spTree>
    <p:extLst>
      <p:ext uri="{BB962C8B-B14F-4D97-AF65-F5344CB8AC3E}">
        <p14:creationId xmlns:p14="http://schemas.microsoft.com/office/powerpoint/2010/main" val="9558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" y="0"/>
            <a:ext cx="6426556" cy="4539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Take Refuge in God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T</a:t>
            </a:r>
            <a:r>
              <a:rPr lang="en-US" sz="3000" dirty="0" smtClean="0"/>
              <a:t>urn </a:t>
            </a:r>
            <a:r>
              <a:rPr lang="en-US" sz="3000" dirty="0"/>
              <a:t>to </a:t>
            </a:r>
            <a:r>
              <a:rPr lang="en-US" sz="3000" dirty="0" smtClean="0"/>
              <a:t>God in </a:t>
            </a:r>
            <a:r>
              <a:rPr lang="en-US" sz="3000" dirty="0"/>
              <a:t>prayer and </a:t>
            </a:r>
            <a:r>
              <a:rPr lang="en-US" sz="3000" dirty="0" smtClean="0"/>
              <a:t>depend </a:t>
            </a:r>
            <a:r>
              <a:rPr lang="en-US" sz="3000" dirty="0"/>
              <a:t>on him to sustain us, empower us, and grow us stronger through the </a:t>
            </a:r>
            <a:r>
              <a:rPr lang="en-US" sz="3000" dirty="0" smtClean="0"/>
              <a:t>hardships.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T</a:t>
            </a:r>
            <a:r>
              <a:rPr lang="en-US" sz="3000" dirty="0" smtClean="0"/>
              <a:t>rust </a:t>
            </a:r>
            <a:r>
              <a:rPr lang="en-US" sz="3000" dirty="0"/>
              <a:t>in God’s promises, </a:t>
            </a:r>
            <a:r>
              <a:rPr lang="en-US" sz="3000" dirty="0" smtClean="0"/>
              <a:t>character</a:t>
            </a:r>
            <a:r>
              <a:rPr lang="en-US" sz="3000" dirty="0"/>
              <a:t>, </a:t>
            </a:r>
            <a:r>
              <a:rPr lang="en-US" sz="3000" dirty="0" smtClean="0"/>
              <a:t>power, </a:t>
            </a:r>
            <a:r>
              <a:rPr lang="en-US" sz="3000" dirty="0"/>
              <a:t>and justice</a:t>
            </a:r>
            <a:r>
              <a:rPr lang="en-US" sz="3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O</a:t>
            </a:r>
            <a:r>
              <a:rPr lang="en-US" sz="3000" dirty="0" smtClean="0"/>
              <a:t>bey God’s revelation </a:t>
            </a:r>
            <a:r>
              <a:rPr lang="en-US" sz="3000" dirty="0"/>
              <a:t>and serve him even when we are suffering</a:t>
            </a:r>
            <a:r>
              <a:rPr lang="en-US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27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" y="0"/>
            <a:ext cx="6426556" cy="5693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Take Refuge in God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T</a:t>
            </a:r>
            <a:r>
              <a:rPr lang="en-US" sz="3000" dirty="0" smtClean="0"/>
              <a:t>urn </a:t>
            </a:r>
            <a:r>
              <a:rPr lang="en-US" sz="3000" dirty="0"/>
              <a:t>to </a:t>
            </a:r>
            <a:r>
              <a:rPr lang="en-US" sz="3000" dirty="0" smtClean="0"/>
              <a:t>God in </a:t>
            </a:r>
            <a:r>
              <a:rPr lang="en-US" sz="3000" dirty="0"/>
              <a:t>prayer and </a:t>
            </a:r>
            <a:r>
              <a:rPr lang="en-US" sz="3000" dirty="0" smtClean="0"/>
              <a:t>depend </a:t>
            </a:r>
            <a:r>
              <a:rPr lang="en-US" sz="3000" dirty="0"/>
              <a:t>on him to sustain us, empower us, and grow us stronger through the </a:t>
            </a:r>
            <a:r>
              <a:rPr lang="en-US" sz="3000" dirty="0" smtClean="0"/>
              <a:t>hardships.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T</a:t>
            </a:r>
            <a:r>
              <a:rPr lang="en-US" sz="3000" dirty="0" smtClean="0"/>
              <a:t>rust </a:t>
            </a:r>
            <a:r>
              <a:rPr lang="en-US" sz="3000" dirty="0"/>
              <a:t>in God’s promises, </a:t>
            </a:r>
            <a:r>
              <a:rPr lang="en-US" sz="3000" dirty="0" smtClean="0"/>
              <a:t>character</a:t>
            </a:r>
            <a:r>
              <a:rPr lang="en-US" sz="3000" dirty="0"/>
              <a:t>, </a:t>
            </a:r>
            <a:r>
              <a:rPr lang="en-US" sz="3000" dirty="0" smtClean="0"/>
              <a:t>power, </a:t>
            </a:r>
            <a:r>
              <a:rPr lang="en-US" sz="3000" dirty="0"/>
              <a:t>and justice</a:t>
            </a:r>
            <a:r>
              <a:rPr lang="en-US" sz="3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ym typeface="Wingdings" panose="05000000000000000000" pitchFamily="2" charset="2"/>
              </a:rPr>
              <a:t>O</a:t>
            </a:r>
            <a:r>
              <a:rPr lang="en-US" sz="3000" dirty="0" smtClean="0"/>
              <a:t>bey God’s revelation </a:t>
            </a:r>
            <a:r>
              <a:rPr lang="en-US" sz="3000" dirty="0"/>
              <a:t>and serve him even when we are suffering</a:t>
            </a:r>
            <a:r>
              <a:rPr lang="en-US" sz="3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sym typeface="Wingdings" panose="05000000000000000000" pitchFamily="2" charset="2"/>
              </a:rPr>
              <a:t> </a:t>
            </a:r>
            <a:r>
              <a:rPr lang="en-US" sz="3000" dirty="0" smtClean="0">
                <a:sym typeface="Wingdings" panose="05000000000000000000" pitchFamily="2" charset="2"/>
              </a:rPr>
              <a:t>Know j</a:t>
            </a:r>
            <a:r>
              <a:rPr lang="en-US" sz="3000" dirty="0" smtClean="0"/>
              <a:t>ustice might be delayed, but even now we can “see God’s face.”</a:t>
            </a:r>
          </a:p>
        </p:txBody>
      </p:sp>
    </p:spTree>
    <p:extLst>
      <p:ext uri="{BB962C8B-B14F-4D97-AF65-F5344CB8AC3E}">
        <p14:creationId xmlns:p14="http://schemas.microsoft.com/office/powerpoint/2010/main" val="1125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4 </a:t>
            </a:r>
            <a:r>
              <a:rPr lang="en-US" sz="3000" dirty="0" smtClean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FF0000"/>
                </a:solidFill>
              </a:rPr>
              <a:t>David </a:t>
            </a:r>
            <a:r>
              <a:rPr lang="en-US" sz="3000" dirty="0" smtClean="0">
                <a:solidFill>
                  <a:srgbClr val="FF0000"/>
                </a:solidFill>
              </a:rPr>
              <a:t>responds] </a:t>
            </a:r>
            <a:r>
              <a:rPr lang="en-US" sz="3000" dirty="0" smtClean="0"/>
              <a:t>Yahweh </a:t>
            </a:r>
            <a:r>
              <a:rPr lang="en-US" sz="3000" dirty="0"/>
              <a:t>is in his holy temple.  </a:t>
            </a:r>
            <a:endParaRPr lang="en-US" sz="3000" dirty="0" smtClean="0"/>
          </a:p>
          <a:p>
            <a:r>
              <a:rPr lang="en-US" sz="3000" dirty="0" smtClean="0"/>
              <a:t>Yahweh</a:t>
            </a:r>
            <a:r>
              <a:rPr lang="en-US" sz="3000" dirty="0"/>
              <a:t>, his throne is in Heaven.</a:t>
            </a:r>
          </a:p>
          <a:p>
            <a:r>
              <a:rPr lang="en-US" sz="3000" dirty="0" smtClean="0"/>
              <a:t>His </a:t>
            </a:r>
            <a:r>
              <a:rPr lang="en-US" sz="3000" dirty="0"/>
              <a:t>eyes see, </a:t>
            </a:r>
            <a:r>
              <a:rPr lang="en-US" sz="3000" dirty="0" smtClean="0"/>
              <a:t>his </a:t>
            </a:r>
            <a:r>
              <a:rPr lang="en-US" sz="3000" dirty="0"/>
              <a:t>eyelids examine the sons of mankind.</a:t>
            </a:r>
          </a:p>
          <a:p>
            <a:r>
              <a:rPr lang="en-US" sz="3000" dirty="0"/>
              <a:t> </a:t>
            </a:r>
          </a:p>
          <a:p>
            <a:r>
              <a:rPr lang="en-US" sz="3000" dirty="0" smtClean="0"/>
              <a:t>5 Yahweh </a:t>
            </a:r>
            <a:r>
              <a:rPr lang="en-US" sz="3000" dirty="0"/>
              <a:t>examines the righteous and the wicked.</a:t>
            </a:r>
          </a:p>
          <a:p>
            <a:r>
              <a:rPr lang="en-US" sz="3000" dirty="0" smtClean="0"/>
              <a:t>His </a:t>
            </a:r>
            <a:r>
              <a:rPr lang="en-US" sz="3000" dirty="0"/>
              <a:t>soul hates the one who loves wrongdoing.</a:t>
            </a:r>
          </a:p>
          <a:p>
            <a:r>
              <a:rPr lang="en-US" sz="3000" dirty="0"/>
              <a:t> </a:t>
            </a:r>
          </a:p>
          <a:p>
            <a:r>
              <a:rPr lang="en-US" sz="3000" dirty="0" smtClean="0"/>
              <a:t>6 May </a:t>
            </a:r>
            <a:r>
              <a:rPr lang="en-US" sz="3000" dirty="0"/>
              <a:t>he cause it to rain snares on the wicked!</a:t>
            </a:r>
          </a:p>
          <a:p>
            <a:r>
              <a:rPr lang="en-US" sz="3000" dirty="0" smtClean="0"/>
              <a:t>Fire </a:t>
            </a:r>
            <a:r>
              <a:rPr lang="en-US" sz="3000" dirty="0"/>
              <a:t>and brimstone and raging wind </a:t>
            </a:r>
            <a:endParaRPr lang="en-US" sz="3000" dirty="0" smtClean="0"/>
          </a:p>
          <a:p>
            <a:r>
              <a:rPr lang="en-US" sz="3000" dirty="0" smtClean="0"/>
              <a:t>are </a:t>
            </a:r>
            <a:r>
              <a:rPr lang="en-US" sz="3000" dirty="0"/>
              <a:t>the portion of their cup.</a:t>
            </a:r>
          </a:p>
          <a:p>
            <a:r>
              <a:rPr lang="en-US" sz="3000" dirty="0"/>
              <a:t> </a:t>
            </a:r>
          </a:p>
          <a:p>
            <a:r>
              <a:rPr lang="en-US" sz="3000" dirty="0" smtClean="0"/>
              <a:t>7 For </a:t>
            </a:r>
            <a:r>
              <a:rPr lang="en-US" sz="3000" dirty="0"/>
              <a:t>Yahweh is righteous.  He loves righteous deeds.</a:t>
            </a:r>
          </a:p>
          <a:p>
            <a:r>
              <a:rPr lang="en-US" sz="3000" dirty="0" smtClean="0"/>
              <a:t>The </a:t>
            </a:r>
            <a:r>
              <a:rPr lang="en-US" sz="3000" dirty="0"/>
              <a:t>upright will see his face. 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47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 smtClean="0"/>
          </a:p>
          <a:p>
            <a:r>
              <a:rPr lang="en-US" sz="3000" dirty="0" smtClean="0"/>
              <a:t>[</a:t>
            </a:r>
            <a:r>
              <a:rPr lang="en-US" sz="3000" dirty="0"/>
              <a:t>David </a:t>
            </a:r>
            <a:r>
              <a:rPr lang="en-US" sz="3000" dirty="0" smtClean="0"/>
              <a:t>speaks] I </a:t>
            </a:r>
            <a:r>
              <a:rPr lang="en-US" sz="3000" dirty="0"/>
              <a:t>have taken refuge in Yahweh.</a:t>
            </a:r>
          </a:p>
          <a:p>
            <a:r>
              <a:rPr lang="en-US" sz="3000" dirty="0" smtClean="0"/>
              <a:t>How </a:t>
            </a:r>
            <a:r>
              <a:rPr lang="en-US" sz="3000" dirty="0"/>
              <a:t>can you say to my soul, </a:t>
            </a:r>
            <a:endParaRPr lang="en-US" sz="3000" dirty="0" smtClean="0"/>
          </a:p>
          <a:p>
            <a:r>
              <a:rPr lang="en-US" sz="3000" dirty="0" smtClean="0"/>
              <a:t>“</a:t>
            </a:r>
            <a:r>
              <a:rPr lang="en-US" sz="3000" dirty="0"/>
              <a:t>Flee like a bird to a mountain</a:t>
            </a:r>
            <a:r>
              <a:rPr lang="en-US" sz="3000" dirty="0" smtClean="0"/>
              <a:t>?”	</a:t>
            </a:r>
            <a:r>
              <a:rPr lang="en-US" sz="3000" i="1" dirty="0" smtClean="0">
                <a:solidFill>
                  <a:srgbClr val="FF0000"/>
                </a:solidFill>
              </a:rPr>
              <a:t>“the LORD” in most </a:t>
            </a:r>
            <a:endParaRPr lang="en-US" sz="3000" i="1" dirty="0">
              <a:solidFill>
                <a:srgbClr val="FF0000"/>
              </a:solidFill>
            </a:endParaRPr>
          </a:p>
          <a:p>
            <a:r>
              <a:rPr lang="en-US" sz="3000" i="1" dirty="0" smtClean="0">
                <a:solidFill>
                  <a:srgbClr val="FF0000"/>
                </a:solidFill>
              </a:rPr>
              <a:t>							English Bibles</a:t>
            </a:r>
            <a:r>
              <a:rPr lang="en-US" sz="3000" i="1" dirty="0">
                <a:solidFill>
                  <a:srgbClr val="FF0000"/>
                </a:solidFill>
              </a:rPr>
              <a:t> </a:t>
            </a:r>
          </a:p>
          <a:p>
            <a:r>
              <a:rPr lang="en-US" sz="3000" dirty="0" smtClean="0"/>
              <a:t>[Advisors </a:t>
            </a:r>
            <a:r>
              <a:rPr lang="en-US" sz="3000" dirty="0"/>
              <a:t>respond</a:t>
            </a:r>
            <a:r>
              <a:rPr lang="en-US" sz="3000" dirty="0" smtClean="0"/>
              <a:t>] “</a:t>
            </a:r>
            <a:r>
              <a:rPr lang="en-US" sz="3000" dirty="0"/>
              <a:t>Indeed, see!  </a:t>
            </a:r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/>
              <a:t>wicked are bending the bow.</a:t>
            </a:r>
          </a:p>
          <a:p>
            <a:r>
              <a:rPr lang="en-US" sz="3000" dirty="0" smtClean="0"/>
              <a:t>They </a:t>
            </a:r>
            <a:r>
              <a:rPr lang="en-US" sz="3000" dirty="0"/>
              <a:t>have taken aim with their arrow on the bow string,</a:t>
            </a:r>
          </a:p>
          <a:p>
            <a:r>
              <a:rPr lang="en-US" sz="3000" dirty="0" smtClean="0"/>
              <a:t>to </a:t>
            </a:r>
            <a:r>
              <a:rPr lang="en-US" sz="3000" dirty="0"/>
              <a:t>shoot in darkness toward the upright of heart.</a:t>
            </a:r>
          </a:p>
          <a:p>
            <a:r>
              <a:rPr lang="en-US" sz="3000" dirty="0"/>
              <a:t> </a:t>
            </a:r>
          </a:p>
          <a:p>
            <a:r>
              <a:rPr lang="en-US" sz="3000" dirty="0" smtClean="0"/>
              <a:t>For </a:t>
            </a:r>
            <a:r>
              <a:rPr lang="en-US" sz="3000" dirty="0"/>
              <a:t>the foundations are ruined.</a:t>
            </a:r>
          </a:p>
          <a:p>
            <a:r>
              <a:rPr lang="en-US" sz="3000" dirty="0" smtClean="0"/>
              <a:t>What </a:t>
            </a:r>
            <a:r>
              <a:rPr lang="en-US" sz="3000" dirty="0"/>
              <a:t>has the righteous person done</a:t>
            </a:r>
            <a:r>
              <a:rPr lang="en-US" sz="3000" dirty="0" smtClean="0"/>
              <a:t>?”</a:t>
            </a:r>
            <a:endParaRPr lang="en-US" sz="3000" dirty="0"/>
          </a:p>
        </p:txBody>
      </p:sp>
      <p:sp>
        <p:nvSpPr>
          <p:cNvPr id="2" name="Rounded Rectangle 1"/>
          <p:cNvSpPr/>
          <p:nvPr/>
        </p:nvSpPr>
        <p:spPr>
          <a:xfrm>
            <a:off x="5725391" y="529936"/>
            <a:ext cx="1433945" cy="4468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6442364" y="976745"/>
            <a:ext cx="342900" cy="467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517573" y="1444336"/>
            <a:ext cx="3283527" cy="9351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[</a:t>
            </a:r>
            <a:r>
              <a:rPr lang="en-US" sz="3000" dirty="0"/>
              <a:t>David </a:t>
            </a:r>
            <a:r>
              <a:rPr lang="en-US" sz="3000" dirty="0" smtClean="0"/>
              <a:t>speaks] I </a:t>
            </a:r>
            <a:r>
              <a:rPr lang="en-US" sz="3000" dirty="0"/>
              <a:t>have taken refuge in Yahweh.</a:t>
            </a:r>
          </a:p>
          <a:p>
            <a:r>
              <a:rPr lang="en-US" sz="3000" dirty="0" smtClean="0"/>
              <a:t>How </a:t>
            </a:r>
            <a:r>
              <a:rPr lang="en-US" sz="3000" dirty="0"/>
              <a:t>can you say to my soul, </a:t>
            </a:r>
            <a:endParaRPr lang="en-US" sz="3000" dirty="0" smtClean="0"/>
          </a:p>
          <a:p>
            <a:r>
              <a:rPr lang="en-US" sz="3000" dirty="0" smtClean="0"/>
              <a:t>“</a:t>
            </a:r>
            <a:r>
              <a:rPr lang="en-US" sz="3000" dirty="0"/>
              <a:t>Flee like a bird to a mountain</a:t>
            </a:r>
            <a:r>
              <a:rPr lang="en-US" sz="3000" dirty="0" smtClean="0"/>
              <a:t>?”	</a:t>
            </a:r>
          </a:p>
          <a:p>
            <a:r>
              <a:rPr lang="en-US" sz="3000" i="1" dirty="0">
                <a:solidFill>
                  <a:srgbClr val="FF0000"/>
                </a:solidFill>
              </a:rPr>
              <a:t> </a:t>
            </a:r>
            <a:endParaRPr lang="en-US" sz="3000" i="1" dirty="0" smtClean="0">
              <a:solidFill>
                <a:srgbClr val="FF0000"/>
              </a:solidFill>
            </a:endParaRPr>
          </a:p>
          <a:p>
            <a:r>
              <a:rPr lang="en-US" sz="3000" i="1" dirty="0" smtClean="0">
                <a:solidFill>
                  <a:srgbClr val="FF0000"/>
                </a:solidFill>
              </a:rPr>
              <a:t>	part of David’s quotation of the advisors </a:t>
            </a:r>
          </a:p>
          <a:p>
            <a:r>
              <a:rPr lang="en-US" sz="3000" i="1" dirty="0">
                <a:solidFill>
                  <a:srgbClr val="FF0000"/>
                </a:solidFill>
              </a:rPr>
              <a:t>	</a:t>
            </a:r>
            <a:r>
              <a:rPr lang="en-US" sz="3000" i="1" dirty="0" smtClean="0">
                <a:solidFill>
                  <a:srgbClr val="FF0000"/>
                </a:solidFill>
              </a:rPr>
              <a:t>		in most English Bibles</a:t>
            </a:r>
            <a:endParaRPr lang="en-US" sz="3000" i="1" dirty="0">
              <a:solidFill>
                <a:srgbClr val="FF0000"/>
              </a:solidFill>
            </a:endParaRPr>
          </a:p>
          <a:p>
            <a:endParaRPr lang="en-US" sz="3000" i="1" dirty="0">
              <a:solidFill>
                <a:srgbClr val="FF0000"/>
              </a:solidFill>
            </a:endParaRPr>
          </a:p>
          <a:p>
            <a:r>
              <a:rPr lang="en-US" sz="3000" dirty="0" smtClean="0"/>
              <a:t>[Advisors </a:t>
            </a:r>
            <a:r>
              <a:rPr lang="en-US" sz="3000" dirty="0"/>
              <a:t>respond</a:t>
            </a:r>
            <a:r>
              <a:rPr lang="en-US" sz="3000" dirty="0" smtClean="0"/>
              <a:t>] “</a:t>
            </a:r>
            <a:r>
              <a:rPr lang="en-US" sz="3000" dirty="0"/>
              <a:t>Indeed, see!  </a:t>
            </a:r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/>
              <a:t>wicked are bending the bow.</a:t>
            </a:r>
          </a:p>
          <a:p>
            <a:r>
              <a:rPr lang="en-US" sz="3000" dirty="0" smtClean="0"/>
              <a:t>They </a:t>
            </a:r>
            <a:r>
              <a:rPr lang="en-US" sz="3000" dirty="0"/>
              <a:t>have taken aim with their arrow on the bow string,</a:t>
            </a:r>
          </a:p>
          <a:p>
            <a:r>
              <a:rPr lang="en-US" sz="3000" dirty="0" smtClean="0"/>
              <a:t>to </a:t>
            </a:r>
            <a:r>
              <a:rPr lang="en-US" sz="3000" dirty="0"/>
              <a:t>shoot in darkness toward the upright of heart.</a:t>
            </a:r>
          </a:p>
          <a:p>
            <a:r>
              <a:rPr lang="en-US" sz="3000" dirty="0"/>
              <a:t> </a:t>
            </a:r>
          </a:p>
          <a:p>
            <a:r>
              <a:rPr lang="en-US" sz="3000" dirty="0" smtClean="0"/>
              <a:t>For </a:t>
            </a:r>
            <a:r>
              <a:rPr lang="en-US" sz="3000" dirty="0"/>
              <a:t>the foundations are ruined.</a:t>
            </a:r>
          </a:p>
          <a:p>
            <a:r>
              <a:rPr lang="en-US" sz="3000" dirty="0" smtClean="0"/>
              <a:t>What </a:t>
            </a:r>
            <a:r>
              <a:rPr lang="en-US" sz="3000" dirty="0"/>
              <a:t>has the righteous person done</a:t>
            </a:r>
            <a:r>
              <a:rPr lang="en-US" sz="3000" dirty="0" smtClean="0"/>
              <a:t>?”</a:t>
            </a:r>
            <a:endParaRPr lang="en-US" sz="3000" dirty="0"/>
          </a:p>
        </p:txBody>
      </p:sp>
      <p:sp>
        <p:nvSpPr>
          <p:cNvPr id="3" name="Rounded Rectangle 2"/>
          <p:cNvSpPr/>
          <p:nvPr/>
        </p:nvSpPr>
        <p:spPr>
          <a:xfrm>
            <a:off x="893618" y="1901536"/>
            <a:ext cx="6421582" cy="8728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3190009"/>
            <a:ext cx="3065318" cy="5403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8600" y="2337954"/>
            <a:ext cx="519545" cy="784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9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5247409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Psalms 11.1</a:t>
            </a:r>
          </a:p>
          <a:p>
            <a:r>
              <a:rPr lang="en-US" sz="3000" dirty="0" smtClean="0"/>
              <a:t>[David speaks] </a:t>
            </a:r>
          </a:p>
          <a:p>
            <a:r>
              <a:rPr lang="en-US" sz="3000" dirty="0" smtClean="0"/>
              <a:t>I have taken refuge in Yahweh.</a:t>
            </a:r>
          </a:p>
          <a:p>
            <a:r>
              <a:rPr lang="en-US" sz="3000" dirty="0" smtClean="0"/>
              <a:t>How can you say to my soul, </a:t>
            </a:r>
          </a:p>
          <a:p>
            <a:r>
              <a:rPr lang="en-US" sz="3000" dirty="0" smtClean="0"/>
              <a:t>“Flee like a bird to a mountain?”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017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6203373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Psalms 11.2-3</a:t>
            </a:r>
          </a:p>
          <a:p>
            <a:r>
              <a:rPr lang="en-US" sz="3000" dirty="0" smtClean="0"/>
              <a:t>[Advisors respond] </a:t>
            </a:r>
          </a:p>
          <a:p>
            <a:r>
              <a:rPr lang="en-US" sz="3000" dirty="0" smtClean="0"/>
              <a:t>“Indeed, see!  </a:t>
            </a:r>
          </a:p>
          <a:p>
            <a:r>
              <a:rPr lang="en-US" sz="3000" dirty="0" smtClean="0"/>
              <a:t>The wicked are bending the bow.</a:t>
            </a:r>
          </a:p>
          <a:p>
            <a:r>
              <a:rPr lang="en-US" sz="3000" dirty="0" smtClean="0"/>
              <a:t>They have taken aim </a:t>
            </a:r>
          </a:p>
          <a:p>
            <a:r>
              <a:rPr lang="en-US" sz="3000" dirty="0" smtClean="0"/>
              <a:t>with their arrow on the bow string,</a:t>
            </a:r>
          </a:p>
          <a:p>
            <a:r>
              <a:rPr lang="en-US" sz="3000" dirty="0" smtClean="0"/>
              <a:t>to shoot in darkness </a:t>
            </a:r>
          </a:p>
          <a:p>
            <a:r>
              <a:rPr lang="en-US" sz="3000" dirty="0" smtClean="0"/>
              <a:t>toward the upright of heart.</a:t>
            </a:r>
          </a:p>
          <a:p>
            <a:r>
              <a:rPr lang="en-US" sz="3000" dirty="0" smtClean="0"/>
              <a:t>For the foundations are ruined.</a:t>
            </a:r>
          </a:p>
          <a:p>
            <a:r>
              <a:rPr lang="en-US" sz="3000" dirty="0" smtClean="0"/>
              <a:t>What has the righteous person done?”</a:t>
            </a:r>
          </a:p>
        </p:txBody>
      </p:sp>
    </p:spTree>
    <p:extLst>
      <p:ext uri="{BB962C8B-B14F-4D97-AF65-F5344CB8AC3E}">
        <p14:creationId xmlns:p14="http://schemas.microsoft.com/office/powerpoint/2010/main" val="33441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8655627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Psalms 11.4-7</a:t>
            </a:r>
          </a:p>
          <a:p>
            <a:r>
              <a:rPr lang="en-US" sz="3000" dirty="0" smtClean="0"/>
              <a:t>[David responds] </a:t>
            </a:r>
          </a:p>
          <a:p>
            <a:r>
              <a:rPr lang="en-US" sz="3000" dirty="0" smtClean="0"/>
              <a:t>Yahweh is in his holy temple.  </a:t>
            </a:r>
          </a:p>
          <a:p>
            <a:r>
              <a:rPr lang="en-US" sz="3000" dirty="0" smtClean="0"/>
              <a:t>Yahweh, his throne is in Heaven.</a:t>
            </a:r>
          </a:p>
          <a:p>
            <a:r>
              <a:rPr lang="en-US" sz="3000" dirty="0" smtClean="0"/>
              <a:t>His eyes see, his eyelids examine the sons of mankind.</a:t>
            </a:r>
          </a:p>
          <a:p>
            <a:r>
              <a:rPr lang="en-US" sz="3000" dirty="0" smtClean="0"/>
              <a:t>Yahweh examines the righteous and the wicked.</a:t>
            </a:r>
          </a:p>
          <a:p>
            <a:r>
              <a:rPr lang="en-US" sz="3000" dirty="0" smtClean="0"/>
              <a:t>His soul hates the one who loves wrongdoing.</a:t>
            </a:r>
          </a:p>
          <a:p>
            <a:r>
              <a:rPr lang="en-US" sz="3000" dirty="0" smtClean="0"/>
              <a:t>May he cause it to rain snares on the wicked!</a:t>
            </a:r>
          </a:p>
          <a:p>
            <a:r>
              <a:rPr lang="en-US" sz="3000" dirty="0" smtClean="0"/>
              <a:t>Fire and brimstone and raging wind </a:t>
            </a:r>
          </a:p>
          <a:p>
            <a:r>
              <a:rPr lang="en-US" sz="3000" dirty="0" smtClean="0"/>
              <a:t>are the portion of their cup.</a:t>
            </a:r>
          </a:p>
          <a:p>
            <a:r>
              <a:rPr lang="en-US" sz="3000" dirty="0" smtClean="0"/>
              <a:t>For Yahweh is righteous.  He loves righteous deeds.</a:t>
            </a:r>
          </a:p>
          <a:p>
            <a:r>
              <a:rPr lang="en-US" sz="3000" dirty="0" smtClean="0"/>
              <a:t>The upright will see his face. </a:t>
            </a:r>
          </a:p>
        </p:txBody>
      </p:sp>
    </p:spTree>
    <p:extLst>
      <p:ext uri="{BB962C8B-B14F-4D97-AF65-F5344CB8AC3E}">
        <p14:creationId xmlns:p14="http://schemas.microsoft.com/office/powerpoint/2010/main" val="4739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52578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Psalms 11.4a-b</a:t>
            </a:r>
          </a:p>
          <a:p>
            <a:r>
              <a:rPr lang="en-US" sz="3000" dirty="0" smtClean="0"/>
              <a:t>[David responds] </a:t>
            </a:r>
          </a:p>
          <a:p>
            <a:r>
              <a:rPr lang="en-US" sz="3000" dirty="0" smtClean="0"/>
              <a:t>Yahweh is in his holy temple.  </a:t>
            </a:r>
          </a:p>
          <a:p>
            <a:r>
              <a:rPr lang="en-US" sz="3000" dirty="0" smtClean="0"/>
              <a:t>Yahweh, his throne is in Heaven.</a:t>
            </a:r>
          </a:p>
        </p:txBody>
      </p:sp>
    </p:spTree>
    <p:extLst>
      <p:ext uri="{BB962C8B-B14F-4D97-AF65-F5344CB8AC3E}">
        <p14:creationId xmlns:p14="http://schemas.microsoft.com/office/powerpoint/2010/main" val="3940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927</Words>
  <Application>Microsoft Office PowerPoint</Application>
  <PresentationFormat>On-screen Show (4:3)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Groben</dc:creator>
  <cp:lastModifiedBy>William Groben</cp:lastModifiedBy>
  <cp:revision>16</cp:revision>
  <dcterms:created xsi:type="dcterms:W3CDTF">2016-06-08T16:44:47Z</dcterms:created>
  <dcterms:modified xsi:type="dcterms:W3CDTF">2016-06-10T14:34:16Z</dcterms:modified>
</cp:coreProperties>
</file>